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3"/>
    <p:sldId id="261" r:id="rId4"/>
    <p:sldId id="263" r:id="rId5"/>
    <p:sldId id="265" r:id="rId6"/>
    <p:sldId id="266" r:id="rId7"/>
    <p:sldId id="262" r:id="rId8"/>
    <p:sldId id="264" r:id="rId9"/>
    <p:sldId id="256" r:id="rId10"/>
    <p:sldId id="259" r:id="rId11"/>
    <p:sldId id="257" r:id="rId12"/>
    <p:sldId id="258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044"/>
        <p:guide pos="38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eb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../media/image10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tags" Target="../tags/tag32.xml"/><Relationship Id="rId11" Type="http://schemas.openxmlformats.org/officeDocument/2006/relationships/image" Target="../media/image11.png"/><Relationship Id="rId10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25000">
              <a:srgbClr val="202020"/>
            </a:gs>
            <a:gs pos="83000">
              <a:srgbClr val="202020"/>
            </a:gs>
            <a:gs pos="100000">
              <a:srgbClr val="20202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Прямоугольник с двумя вырезанными противолежащими углами 3"/>
          <p:cNvSpPr/>
          <p:nvPr/>
        </p:nvSpPr>
        <p:spPr>
          <a:xfrm>
            <a:off x="1861185" y="1945640"/>
            <a:ext cx="8899525" cy="3625215"/>
          </a:xfrm>
          <a:prstGeom prst="snip2DiagRect">
            <a:avLst/>
          </a:prstGeom>
          <a:solidFill>
            <a:srgbClr val="7030A0"/>
          </a:solidFill>
          <a:ln w="1270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969895" y="2247900"/>
            <a:ext cx="69145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66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Radiance</a:t>
            </a:r>
            <a:endParaRPr lang="en-US" altLang="ru-RU" sz="660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2969895" y="3543935"/>
            <a:ext cx="86226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ИИ</a:t>
            </a:r>
            <a:r>
              <a:rPr lang="en-US" altLang="ru-RU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для</a:t>
            </a:r>
            <a:r>
              <a:rPr lang="en-US" altLang="ru-RU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лазерной</a:t>
            </a:r>
            <a:r>
              <a:rPr lang="en-US" altLang="ru-RU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обработки</a:t>
            </a:r>
            <a:endParaRPr lang="en-US" altLang="en-US" sz="320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7" name="Изображение 1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5810" y="4316730"/>
            <a:ext cx="3470910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096260" y="399415"/>
            <a:ext cx="5791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Наша команда:</a:t>
            </a:r>
            <a:endParaRPr lang="ru-RU" altLang="en-US" sz="48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Скругленный прямоугольник 5"/>
          <p:cNvSpPr/>
          <p:nvPr>
            <p:custDataLst>
              <p:tags r:id="rId2"/>
            </p:custDataLst>
          </p:nvPr>
        </p:nvSpPr>
        <p:spPr>
          <a:xfrm>
            <a:off x="544830" y="1597660"/>
            <a:ext cx="3287395" cy="4852035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кругленный прямоугольник 6"/>
          <p:cNvSpPr/>
          <p:nvPr>
            <p:custDataLst>
              <p:tags r:id="rId3"/>
            </p:custDataLst>
          </p:nvPr>
        </p:nvSpPr>
        <p:spPr>
          <a:xfrm>
            <a:off x="4451350" y="1597660"/>
            <a:ext cx="3287395" cy="4852035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>
            <p:custDataLst>
              <p:tags r:id="rId4"/>
            </p:custDataLst>
          </p:nvPr>
        </p:nvSpPr>
        <p:spPr>
          <a:xfrm>
            <a:off x="8432165" y="1597025"/>
            <a:ext cx="3287395" cy="4852670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>
            <p:custDataLst>
              <p:tags r:id="rId5"/>
            </p:custDataLst>
          </p:nvPr>
        </p:nvSpPr>
        <p:spPr>
          <a:xfrm>
            <a:off x="8531860" y="5447665"/>
            <a:ext cx="33921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700">
                <a:latin typeface="Bahnschrift SemiBold" panose="020B0502040204020203" charset="0"/>
                <a:cs typeface="Bahnschrift SemiBold" panose="020B0502040204020203" charset="0"/>
              </a:rPr>
              <a:t>Богданов Альберт</a:t>
            </a:r>
            <a:endParaRPr lang="ru-RU" altLang="en-US" sz="27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05190" y="1963420"/>
            <a:ext cx="3141345" cy="3141345"/>
          </a:xfrm>
          <a:prstGeom prst="roundRect">
            <a:avLst/>
          </a:prstGeom>
          <a:effectLst/>
        </p:spPr>
      </p:pic>
      <p:sp>
        <p:nvSpPr>
          <p:cNvPr id="13" name="Текстовое поле 12"/>
          <p:cNvSpPr txBox="1"/>
          <p:nvPr>
            <p:custDataLst>
              <p:tags r:id="rId8"/>
            </p:custDataLst>
          </p:nvPr>
        </p:nvSpPr>
        <p:spPr>
          <a:xfrm>
            <a:off x="659765" y="5359400"/>
            <a:ext cx="3141345" cy="637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altLang="en-US" sz="28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Поляков Ярослав</a:t>
            </a:r>
            <a:endParaRPr lang="ru-RU" altLang="en-US" sz="28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</p:txBody>
      </p:sp>
      <p:sp>
        <p:nvSpPr>
          <p:cNvPr id="15" name="Текстовое поле 14"/>
          <p:cNvSpPr txBox="1"/>
          <p:nvPr>
            <p:custDataLst>
              <p:tags r:id="rId9"/>
            </p:custDataLst>
          </p:nvPr>
        </p:nvSpPr>
        <p:spPr>
          <a:xfrm>
            <a:off x="4618355" y="5432425"/>
            <a:ext cx="3027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Родионов Семён</a:t>
            </a:r>
            <a:endParaRPr lang="ru-RU" altLang="en-US" sz="28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</p:txBody>
      </p:sp>
      <p:pic>
        <p:nvPicPr>
          <p:cNvPr id="17" name="Изображение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84700" y="1963420"/>
            <a:ext cx="3021965" cy="3021965"/>
          </a:xfrm>
          <a:prstGeom prst="roundRect">
            <a:avLst/>
          </a:prstGeom>
        </p:spPr>
      </p:pic>
      <p:pic>
        <p:nvPicPr>
          <p:cNvPr id="3" name="Изображение 2" descr="prof_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5960" y="1963420"/>
            <a:ext cx="3004820" cy="3004820"/>
          </a:xfrm>
          <a:prstGeom prst="round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Изображение 9" descr="Frame 122_cle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с двумя вырезанными противолежащими углами 8"/>
          <p:cNvSpPr/>
          <p:nvPr/>
        </p:nvSpPr>
        <p:spPr>
          <a:xfrm>
            <a:off x="1424940" y="3797300"/>
            <a:ext cx="9398000" cy="2372360"/>
          </a:xfrm>
          <a:prstGeom prst="snip2DiagRect">
            <a:avLst/>
          </a:prstGeom>
          <a:solidFill>
            <a:srgbClr val="7030A0"/>
          </a:solidFill>
          <a:ln w="1270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9510" y="3609340"/>
            <a:ext cx="7446645" cy="2748280"/>
          </a:xfrm>
        </p:spPr>
        <p:txBody>
          <a:bodyPr>
            <a:normAutofit/>
          </a:bodyPr>
          <a:p>
            <a:pPr algn="ctr"/>
            <a:r>
              <a:rPr lang="ru-RU" alt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Мы с радостью готовы ответить на ваши вопросы!</a:t>
            </a:r>
            <a:endParaRPr lang="ru-RU" altLang="en-US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Прямоугольник с двумя вырезанными противолежащими углами 4"/>
          <p:cNvSpPr/>
          <p:nvPr/>
        </p:nvSpPr>
        <p:spPr>
          <a:xfrm>
            <a:off x="1297940" y="871855"/>
            <a:ext cx="9398000" cy="2372360"/>
          </a:xfrm>
          <a:prstGeom prst="snip2DiagRect">
            <a:avLst/>
          </a:prstGeom>
          <a:solidFill>
            <a:srgbClr val="7030A0"/>
          </a:solidFill>
          <a:ln w="1270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619375" y="1227455"/>
            <a:ext cx="6914515" cy="724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ru-RU" sz="66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Radiance</a:t>
            </a:r>
            <a:endParaRPr lang="en-US" altLang="ru-RU" sz="660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8" name="Изображение 7"/>
          <p:cNvPicPr/>
          <p:nvPr/>
        </p:nvPicPr>
        <p:blipFill>
          <a:blip r:embed="rId2"/>
          <a:stretch>
            <a:fillRect/>
          </a:stretch>
        </p:blipFill>
        <p:spPr>
          <a:xfrm>
            <a:off x="8638540" y="2381885"/>
            <a:ext cx="1447800" cy="692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>
            <p:custDataLst>
              <p:tags r:id="rId2"/>
            </p:custDataLst>
          </p:nvPr>
        </p:nvSpPr>
        <p:spPr>
          <a:xfrm>
            <a:off x="661035" y="4519295"/>
            <a:ext cx="10989945" cy="197612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Скругленный прямоугольник 10"/>
          <p:cNvSpPr/>
          <p:nvPr>
            <p:custDataLst>
              <p:tags r:id="rId3"/>
            </p:custDataLst>
          </p:nvPr>
        </p:nvSpPr>
        <p:spPr>
          <a:xfrm>
            <a:off x="661035" y="1882140"/>
            <a:ext cx="10912475" cy="182308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520565" y="848995"/>
            <a:ext cx="315214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zh-CN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Проблема</a:t>
            </a:r>
            <a:r>
              <a:rPr lang="ru-RU" altLang="zh-CN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</a:t>
            </a:r>
            <a:endParaRPr lang="ru-RU" altLang="zh-CN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933450" y="4599305"/>
            <a:ext cx="10408920" cy="207200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Разработать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интеллектуальную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систему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компьютерного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зрения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для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высокоточного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позиционирования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прямоугольных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заготовок</a:t>
            </a:r>
            <a:r>
              <a:rPr lang="ru-RU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.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Система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должна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автоматически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определять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координаты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центра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и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угол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поворота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заготовки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на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основе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изображений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с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камеры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,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установленной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под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углом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к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рабочему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полю</a:t>
            </a:r>
            <a:r>
              <a:rPr lang="en-US" altLang="ru-RU" sz="22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.</a:t>
            </a:r>
            <a:endParaRPr lang="en-US" altLang="ru-RU" sz="2200" b="1" i="0">
              <a:solidFill>
                <a:schemeClr val="tx1"/>
              </a:solidFill>
              <a:latin typeface="Arial" panose="020B0604020202020204" pitchFamily="34" charset="0"/>
              <a:ea typeface="quote-cjk-patch"/>
              <a:cs typeface="Arial" panose="020B0604020202020204" pitchFamily="34" charset="0"/>
            </a:endParaRPr>
          </a:p>
          <a:p>
            <a:pPr marL="0" indent="0"/>
            <a:endParaRPr lang="en-US" altLang="ru-RU" sz="2200" b="1" i="0">
              <a:solidFill>
                <a:schemeClr val="tx1"/>
              </a:solidFill>
              <a:latin typeface="Arial" panose="020B0604020202020204" pitchFamily="34" charset="0"/>
              <a:ea typeface="quote-cjk-patch"/>
              <a:cs typeface="Arial" panose="020B0604020202020204" pitchFamily="34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519930" y="3729990"/>
            <a:ext cx="31527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zh-CN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Цель:</a:t>
            </a:r>
            <a:endParaRPr lang="ru-RU" altLang="zh-CN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55345" y="1998980"/>
            <a:ext cx="1071816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2400" b="1" i="0">
                <a:solidFill>
                  <a:schemeClr val="tx1"/>
                </a:solidFill>
                <a:latin typeface="Arial" panose="020B0604020202020204" pitchFamily="34" charset="0"/>
                <a:ea typeface="quote-cjk-patch"/>
                <a:cs typeface="Arial" panose="020B0604020202020204" pitchFamily="34" charset="0"/>
              </a:rPr>
              <a:t>Современные производства сталкиваются с низкой точностью ручного позиционирования заготовок при лазерной обработке, что ведет к браку. Особенно остро это проявляется при работе с перспективными материалами, такими как пористое стекло. </a:t>
            </a:r>
            <a:endParaRPr lang="en-US" altLang="zh-CN" sz="2400" b="1" i="0">
              <a:solidFill>
                <a:schemeClr val="tx1"/>
              </a:solidFill>
              <a:latin typeface="Arial" panose="020B0604020202020204" pitchFamily="34" charset="0"/>
              <a:ea typeface="quote-cjk-patch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Изображение 23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3058795" y="66611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zh-CN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Наше решение:</a:t>
            </a:r>
            <a:endParaRPr lang="ru-RU" altLang="zh-CN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9" name="Скругленный прямоугольник 8"/>
          <p:cNvSpPr/>
          <p:nvPr>
            <p:custDataLst>
              <p:tags r:id="rId2"/>
            </p:custDataLst>
          </p:nvPr>
        </p:nvSpPr>
        <p:spPr>
          <a:xfrm>
            <a:off x="534035" y="2040255"/>
            <a:ext cx="3115945" cy="1298575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Текстовое поле 4"/>
          <p:cNvSpPr txBox="1"/>
          <p:nvPr>
            <p:custDataLst>
              <p:tags r:id="rId3"/>
            </p:custDataLst>
          </p:nvPr>
        </p:nvSpPr>
        <p:spPr>
          <a:xfrm>
            <a:off x="300990" y="2350770"/>
            <a:ext cx="3452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sz="3600">
                <a:latin typeface="Arial Black" panose="020B0A04020102020204" charset="0"/>
                <a:cs typeface="Arial Black" panose="020B0A04020102020204" charset="0"/>
                <a:sym typeface="+mn-ea"/>
              </a:rPr>
              <a:t>Фото</a:t>
            </a:r>
            <a:endParaRPr lang="ru-RU" altLang="en-US" sz="36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0" name="Скругленный прямоугольник 9"/>
          <p:cNvSpPr/>
          <p:nvPr>
            <p:custDataLst>
              <p:tags r:id="rId4"/>
            </p:custDataLst>
          </p:nvPr>
        </p:nvSpPr>
        <p:spPr>
          <a:xfrm>
            <a:off x="5370195" y="2040255"/>
            <a:ext cx="3115945" cy="1299210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>
            <p:custDataLst>
              <p:tags r:id="rId5"/>
            </p:custDataLst>
          </p:nvPr>
        </p:nvSpPr>
        <p:spPr>
          <a:xfrm>
            <a:off x="5407025" y="2380615"/>
            <a:ext cx="3060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3600">
                <a:latin typeface="Arial Black" panose="020B0A04020102020204" charset="0"/>
                <a:cs typeface="Arial Black" panose="020B0A04020102020204" charset="0"/>
                <a:sym typeface="+mn-ea"/>
              </a:rPr>
              <a:t>Модель</a:t>
            </a:r>
            <a:endParaRPr lang="ru-RU" altLang="en-US" sz="36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2" name="Скругленный прямоугольник 11"/>
          <p:cNvSpPr/>
          <p:nvPr>
            <p:custDataLst>
              <p:tags r:id="rId6"/>
            </p:custDataLst>
          </p:nvPr>
        </p:nvSpPr>
        <p:spPr>
          <a:xfrm>
            <a:off x="8646795" y="3339465"/>
            <a:ext cx="3115945" cy="1299210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latin typeface="Arial Black" panose="020B0A04020102020204" charset="0"/>
                <a:cs typeface="Arial Black" panose="020B0A04020102020204" charset="0"/>
                <a:sym typeface="+mn-ea"/>
              </a:rPr>
              <a:t>Модель</a:t>
            </a:r>
            <a:endParaRPr lang="ru-RU" altLang="en-US"/>
          </a:p>
        </p:txBody>
      </p:sp>
      <p:sp>
        <p:nvSpPr>
          <p:cNvPr id="13" name="Скругленный прямоугольник 12"/>
          <p:cNvSpPr/>
          <p:nvPr>
            <p:custDataLst>
              <p:tags r:id="rId7"/>
            </p:custDataLst>
          </p:nvPr>
        </p:nvSpPr>
        <p:spPr>
          <a:xfrm>
            <a:off x="5407660" y="4689475"/>
            <a:ext cx="3079115" cy="1299210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Скругленный прямоугольник 13"/>
          <p:cNvSpPr/>
          <p:nvPr>
            <p:custDataLst>
              <p:tags r:id="rId8"/>
            </p:custDataLst>
          </p:nvPr>
        </p:nvSpPr>
        <p:spPr>
          <a:xfrm>
            <a:off x="534035" y="4689475"/>
            <a:ext cx="3115945" cy="1299210"/>
          </a:xfrm>
          <a:prstGeom prst="roundRect">
            <a:avLst/>
          </a:prstGeom>
          <a:solidFill>
            <a:schemeClr val="bg1"/>
          </a:solidFill>
          <a:ln w="762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8582025" y="3512185"/>
            <a:ext cx="31807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2800">
                <a:latin typeface="Arial Black" panose="020B0A04020102020204" charset="0"/>
                <a:cs typeface="Arial Black" panose="020B0A04020102020204" charset="0"/>
                <a:sym typeface="+mn-ea"/>
              </a:rPr>
              <a:t>Маски сегментации</a:t>
            </a:r>
            <a:endParaRPr lang="ru-RU" altLang="en-US" sz="28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8" name="Текстовое поле 17"/>
          <p:cNvSpPr txBox="1"/>
          <p:nvPr>
            <p:custDataLst>
              <p:tags r:id="rId9"/>
            </p:custDataLst>
          </p:nvPr>
        </p:nvSpPr>
        <p:spPr>
          <a:xfrm>
            <a:off x="5476875" y="4831715"/>
            <a:ext cx="28213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2000">
                <a:latin typeface="Arial Black" panose="020B0A04020102020204" charset="0"/>
                <a:cs typeface="Arial Black" panose="020B0A04020102020204" charset="0"/>
                <a:sym typeface="+mn-ea"/>
              </a:rPr>
              <a:t>Координаты центра и угол поворота</a:t>
            </a:r>
            <a:endParaRPr lang="ru-RU" altLang="en-US" sz="20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20" name="Текстовое поле 19"/>
          <p:cNvSpPr txBox="1"/>
          <p:nvPr>
            <p:custDataLst>
              <p:tags r:id="rId10"/>
            </p:custDataLst>
          </p:nvPr>
        </p:nvSpPr>
        <p:spPr>
          <a:xfrm>
            <a:off x="563880" y="5016500"/>
            <a:ext cx="3023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3600">
                <a:latin typeface="Arial Black" panose="020B0A04020102020204" charset="0"/>
                <a:cs typeface="Arial Black" panose="020B0A04020102020204" charset="0"/>
                <a:sym typeface="+mn-ea"/>
              </a:rPr>
              <a:t>Файл</a:t>
            </a:r>
            <a:r>
              <a:rPr lang="en-US" altLang="ru-RU" sz="3600">
                <a:latin typeface="Arial Black" panose="020B0A04020102020204" charset="0"/>
                <a:cs typeface="Arial Black" panose="020B0A04020102020204" charset="0"/>
                <a:sym typeface="+mn-ea"/>
              </a:rPr>
              <a:t> txt</a:t>
            </a:r>
            <a:endParaRPr lang="en-US" altLang="ru-RU" sz="360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cxnSp>
        <p:nvCxnSpPr>
          <p:cNvPr id="3" name="Прямая со стрелкой 2"/>
          <p:cNvCxnSpPr/>
          <p:nvPr>
            <p:custDataLst>
              <p:tags r:id="rId11"/>
            </p:custDataLst>
          </p:nvPr>
        </p:nvCxnSpPr>
        <p:spPr>
          <a:xfrm>
            <a:off x="3659505" y="2669540"/>
            <a:ext cx="1703070" cy="6985"/>
          </a:xfrm>
          <a:prstGeom prst="straightConnector1">
            <a:avLst/>
          </a:prstGeom>
          <a:ln w="63500" cmpd="sng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1" idx="3"/>
          </p:cNvCxnSpPr>
          <p:nvPr>
            <p:custDataLst>
              <p:tags r:id="rId12"/>
            </p:custDataLst>
          </p:nvPr>
        </p:nvCxnSpPr>
        <p:spPr>
          <a:xfrm>
            <a:off x="8467090" y="2703195"/>
            <a:ext cx="941705" cy="575310"/>
          </a:xfrm>
          <a:prstGeom prst="straightConnector1">
            <a:avLst/>
          </a:prstGeom>
          <a:ln w="63500" cmpd="sng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>
            <p:custDataLst>
              <p:tags r:id="rId13"/>
            </p:custDataLst>
          </p:nvPr>
        </p:nvCxnSpPr>
        <p:spPr>
          <a:xfrm flipH="1">
            <a:off x="8539480" y="4641850"/>
            <a:ext cx="682625" cy="648335"/>
          </a:xfrm>
          <a:prstGeom prst="straightConnector1">
            <a:avLst/>
          </a:prstGeom>
          <a:ln w="63500" cmpd="sng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14" idx="3"/>
          </p:cNvCxnSpPr>
          <p:nvPr>
            <p:custDataLst>
              <p:tags r:id="rId14"/>
            </p:custDataLst>
          </p:nvPr>
        </p:nvCxnSpPr>
        <p:spPr>
          <a:xfrm flipH="1">
            <a:off x="3649980" y="5333365"/>
            <a:ext cx="1764665" cy="5715"/>
          </a:xfrm>
          <a:prstGeom prst="straightConnector1">
            <a:avLst/>
          </a:prstGeom>
          <a:ln w="63500" cmpd="sng">
            <a:solidFill>
              <a:srgbClr val="7030A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3720465" y="1438910"/>
            <a:ext cx="4759960" cy="2275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</a:pPr>
            <a:r>
              <a:rPr lang="ru-RU" altLang="en-US" sz="8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Модель</a:t>
            </a:r>
            <a:endParaRPr lang="ru-RU" altLang="en-US" sz="5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ru-RU" sz="5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-</a:t>
            </a:r>
            <a:endParaRPr lang="en-US" altLang="ru-RU" sz="5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1" name="Изображение 10" descr="Fram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3880485"/>
            <a:ext cx="1628140" cy="175831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574030" y="4197985"/>
            <a:ext cx="3589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7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YOLO</a:t>
            </a:r>
            <a:endParaRPr lang="en-US" altLang="ru-RU" sz="72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065" y="2378075"/>
            <a:ext cx="9753600" cy="3246120"/>
          </a:xfrm>
          <a:prstGeom prst="rect">
            <a:avLst/>
          </a:prstGeom>
        </p:spPr>
      </p:pic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561205" y="570230"/>
            <a:ext cx="30689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 sz="7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YOLO</a:t>
            </a:r>
            <a:endParaRPr lang="en-US" altLang="ru-RU" sz="72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026285" y="2002790"/>
            <a:ext cx="8520430" cy="583565"/>
          </a:xfrm>
          <a:prstGeom prst="rect">
            <a:avLst/>
          </a:prstGeom>
        </p:spPr>
        <p:txBody>
          <a:bodyPr wrap="square">
            <a:spAutoFit/>
          </a:bodyPr>
          <a:p>
            <a:pPr fontAlgn="base"/>
            <a:r>
              <a:rPr lang="ru-RU" altLang="zh-CN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Ошибка </a:t>
            </a:r>
            <a:r>
              <a:rPr lang="en-US" altLang="zh-CN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позиционирования</a:t>
            </a:r>
            <a:r>
              <a:rPr lang="ru-RU" altLang="en-US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 </a:t>
            </a:r>
            <a:r>
              <a:rPr lang="en-US" altLang="ru-RU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&lt; </a:t>
            </a:r>
            <a:r>
              <a:rPr lang="ru-RU" altLang="en-US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0.</a:t>
            </a:r>
            <a:r>
              <a:rPr lang="en-US" altLang="ru-RU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1</a:t>
            </a:r>
            <a:r>
              <a:rPr lang="ru-RU" altLang="en-US" sz="3200" b="1" i="0">
                <a:solidFill>
                  <a:schemeClr val="bg1"/>
                </a:solidFill>
                <a:latin typeface="Arial Black" panose="020B0A04020102020204" charset="0"/>
                <a:ea typeface="Times New Roman" panose="02020603050405020304"/>
                <a:cs typeface="Arial Black" panose="020B0A04020102020204" charset="0"/>
              </a:rPr>
              <a:t>мм</a:t>
            </a:r>
            <a:endParaRPr lang="ru-RU" altLang="en-US" sz="3200" b="1" i="0">
              <a:solidFill>
                <a:schemeClr val="bg1"/>
              </a:solidFill>
              <a:latin typeface="Arial Black" panose="020B0A04020102020204" charset="0"/>
              <a:ea typeface="Times New Roman" panose="02020603050405020304"/>
              <a:cs typeface="Arial Black" panose="020B0A0402010202020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392045" y="2684780"/>
            <a:ext cx="7407910" cy="1134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ru-RU" altLang="ru-RU"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Скорость обработки</a:t>
            </a:r>
            <a:r>
              <a:rPr lang="en-US" altLang="ru-RU"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 29.2 ms</a:t>
            </a:r>
            <a:endParaRPr lang="en-US" altLang="ru-RU" sz="32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40" y="3429000"/>
            <a:ext cx="9382125" cy="3122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Изображение 23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3634105" y="87058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zh-CN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Стек решения:</a:t>
            </a:r>
            <a:endParaRPr lang="ru-RU" altLang="zh-CN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5" name="Изображение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07765" y="1920240"/>
            <a:ext cx="4459605" cy="2106295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37615" y="3429000"/>
            <a:ext cx="3939540" cy="3538220"/>
          </a:xfrm>
          <a:prstGeom prst="rect">
            <a:avLst/>
          </a:prstGeom>
        </p:spPr>
      </p:pic>
      <p:pic>
        <p:nvPicPr>
          <p:cNvPr id="11" name="Изображение 10" descr="Frame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55" y="4448810"/>
            <a:ext cx="1628140" cy="175831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7615555" y="4906010"/>
            <a:ext cx="4375785" cy="781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ultralytics</a:t>
            </a:r>
            <a:endParaRPr lang="en-US" altLang="ru-RU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2312035" y="1048385"/>
            <a:ext cx="49745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sz="5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Интерфейс</a:t>
            </a:r>
            <a:r>
              <a:rPr lang="ru-RU" altLang="en-US" sz="5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</a:t>
            </a:r>
            <a:endParaRPr lang="ru-RU" altLang="en-US" sz="5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12582" r="12536"/>
          <a:stretch>
            <a:fillRect/>
          </a:stretch>
        </p:blipFill>
        <p:spPr>
          <a:xfrm>
            <a:off x="7494270" y="1204595"/>
            <a:ext cx="3803015" cy="2594610"/>
          </a:xfrm>
          <a:prstGeom prst="round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l="11009" t="-227" r="12358"/>
          <a:stretch>
            <a:fillRect/>
          </a:stretch>
        </p:blipFill>
        <p:spPr>
          <a:xfrm>
            <a:off x="140335" y="2426970"/>
            <a:ext cx="5180965" cy="3322955"/>
          </a:xfrm>
          <a:prstGeom prst="round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4"/>
          <a:srcRect l="16320" r="15235"/>
          <a:stretch>
            <a:fillRect/>
          </a:stretch>
        </p:blipFill>
        <p:spPr>
          <a:xfrm>
            <a:off x="6191885" y="3964305"/>
            <a:ext cx="4279265" cy="2805430"/>
          </a:xfrm>
          <a:prstGeom prst="round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2573655" y="861060"/>
            <a:ext cx="7019925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Н</a:t>
            </a:r>
            <a:r>
              <a:rPr lang="ru-RU" altLang="en-US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аши преимущества:</a:t>
            </a:r>
            <a:endParaRPr lang="ru-RU" altLang="en-US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Скругленный прямоугольник 4"/>
          <p:cNvSpPr/>
          <p:nvPr>
            <p:custDataLst>
              <p:tags r:id="rId2"/>
            </p:custDataLst>
          </p:nvPr>
        </p:nvSpPr>
        <p:spPr>
          <a:xfrm>
            <a:off x="6697345" y="2316480"/>
            <a:ext cx="4280535" cy="151828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>
            <p:custDataLst>
              <p:tags r:id="rId3"/>
            </p:custDataLst>
          </p:nvPr>
        </p:nvSpPr>
        <p:spPr>
          <a:xfrm>
            <a:off x="6859905" y="2737485"/>
            <a:ext cx="3955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3600">
                <a:latin typeface="Arial Black" panose="020B0A04020102020204" charset="0"/>
                <a:cs typeface="Arial Black" panose="020B0A04020102020204" charset="0"/>
                <a:sym typeface="+mn-ea"/>
              </a:rPr>
              <a:t>Скорость</a:t>
            </a:r>
            <a:endParaRPr lang="ru-RU" sz="3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Скругленный прямоугольник 6"/>
          <p:cNvSpPr/>
          <p:nvPr>
            <p:custDataLst>
              <p:tags r:id="rId4"/>
            </p:custDataLst>
          </p:nvPr>
        </p:nvSpPr>
        <p:spPr>
          <a:xfrm>
            <a:off x="7089775" y="4184015"/>
            <a:ext cx="4280535" cy="151828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>
            <p:custDataLst>
              <p:tags r:id="rId5"/>
            </p:custDataLst>
          </p:nvPr>
        </p:nvSpPr>
        <p:spPr>
          <a:xfrm>
            <a:off x="7271385" y="4521835"/>
            <a:ext cx="3955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3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Функционал</a:t>
            </a:r>
            <a:endParaRPr lang="ru-RU" sz="3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Скругленный прямоугольник 8"/>
          <p:cNvSpPr/>
          <p:nvPr>
            <p:custDataLst>
              <p:tags r:id="rId6"/>
            </p:custDataLst>
          </p:nvPr>
        </p:nvSpPr>
        <p:spPr>
          <a:xfrm>
            <a:off x="1296670" y="2472055"/>
            <a:ext cx="4280535" cy="151828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>
            <p:custDataLst>
              <p:tags r:id="rId7"/>
            </p:custDataLst>
          </p:nvPr>
        </p:nvSpPr>
        <p:spPr>
          <a:xfrm>
            <a:off x="1394460" y="2829560"/>
            <a:ext cx="3955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3600">
                <a:latin typeface="Arial Black" panose="020B0A04020102020204" charset="0"/>
                <a:cs typeface="Arial Black" panose="020B0A04020102020204" charset="0"/>
                <a:sym typeface="+mn-ea"/>
              </a:rPr>
              <a:t>Точность</a:t>
            </a:r>
            <a:endParaRPr lang="ru-RU" sz="3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11" name="Скругленный прямоугольник 10"/>
          <p:cNvSpPr/>
          <p:nvPr>
            <p:custDataLst>
              <p:tags r:id="rId8"/>
            </p:custDataLst>
          </p:nvPr>
        </p:nvSpPr>
        <p:spPr>
          <a:xfrm>
            <a:off x="333375" y="4423410"/>
            <a:ext cx="6285230" cy="151828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>
            <p:custDataLst>
              <p:tags r:id="rId9"/>
            </p:custDataLst>
          </p:nvPr>
        </p:nvSpPr>
        <p:spPr>
          <a:xfrm>
            <a:off x="332740" y="4780280"/>
            <a:ext cx="6285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Масштабируемость</a:t>
            </a:r>
            <a:endParaRPr lang="ru-RU" altLang="en-US" sz="3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Изображение 17" descr="Fram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2903855" y="513715"/>
            <a:ext cx="63842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Перспективы на будущее:</a:t>
            </a:r>
            <a:endParaRPr lang="ru-RU" altLang="en-US" sz="40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48615" y="2254250"/>
            <a:ext cx="5330825" cy="2303145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ru-RU" altLang="en-US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11810" y="2618740"/>
            <a:ext cx="492633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3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Повышение метрик качества и скорости инференса </a:t>
            </a:r>
            <a:r>
              <a:rPr lang="ru-RU" altLang="en-US" sz="3200">
                <a:latin typeface="Arial Black" panose="020B0A04020102020204" charset="0"/>
                <a:cs typeface="Arial Black" panose="020B0A04020102020204" charset="0"/>
                <a:sym typeface="+mn-ea"/>
              </a:rPr>
              <a:t>модели </a:t>
            </a:r>
            <a:endParaRPr lang="ru-RU" altLang="en-US" sz="3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6252846" y="3429000"/>
            <a:ext cx="5346554" cy="2395220"/>
            <a:chOff x="10114" y="5053"/>
            <a:chExt cx="7037" cy="2576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10114" y="5053"/>
              <a:ext cx="7037" cy="2576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" name="Текстовое поле 13"/>
            <p:cNvSpPr txBox="1"/>
            <p:nvPr/>
          </p:nvSpPr>
          <p:spPr>
            <a:xfrm>
              <a:off x="10387" y="5388"/>
              <a:ext cx="6491" cy="16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>
                <a:spcBef>
                  <a:spcPts val="1000"/>
                </a:spcBef>
                <a:spcAft>
                  <a:spcPts val="700"/>
                </a:spcAft>
              </a:pPr>
              <a:r>
                <a:rPr lang="en-US" altLang="zh-CN" sz="3200" b="0" i="0">
                  <a:solidFill>
                    <a:schemeClr val="tx1"/>
                  </a:solidFill>
                  <a:latin typeface="Arial Black" panose="020B0A04020102020204" charset="0"/>
                  <a:ea typeface="quote-cjk-patch"/>
                  <a:cs typeface="Arial Black" panose="020B0A04020102020204" charset="0"/>
                </a:rPr>
                <a:t>Расширение на другие материалы и формы заготовок</a:t>
              </a:r>
              <a:endParaRPr lang="en-US" altLang="zh-CN" sz="3200" b="0" i="0">
                <a:solidFill>
                  <a:schemeClr val="tx1"/>
                </a:solidFill>
                <a:latin typeface="Arial Black" panose="020B0A04020102020204" charset="0"/>
                <a:ea typeface="quote-cjk-patch"/>
                <a:cs typeface="Arial Black" panose="020B0A0402010202020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10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11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12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13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14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15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16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17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18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19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2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20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21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22.xml><?xml version="1.0" encoding="utf-8"?>
<p:tagLst xmlns:p="http://schemas.openxmlformats.org/presentationml/2006/main">
  <p:tag name="KSO_WM_DIAGRAM_VIRTUALLY_FRAME" val="{&quot;height&quot;:355.95,&quot;left&quot;:94.4,&quot;top&quot;:134.65,&quot;width&quot;:800.9}"/>
</p:tagLst>
</file>

<file path=ppt/tags/tag23.xml><?xml version="1.0" encoding="utf-8"?>
<p:tagLst xmlns:p="http://schemas.openxmlformats.org/presentationml/2006/main">
  <p:tag name="KSO_WM_DIAGRAM_VIRTUALLY_FRAME" val="{&quot;height&quot;:355.95,&quot;left&quot;:94.4,&quot;top&quot;:134.65,&quot;width&quot;:800.9}"/>
</p:tagLst>
</file>

<file path=ppt/tags/tag24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25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26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27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28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29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3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30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31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32.xml><?xml version="1.0" encoding="utf-8"?>
<p:tagLst xmlns:p="http://schemas.openxmlformats.org/presentationml/2006/main">
  <p:tag name="KSO_WM_DIAGRAM_VIRTUALLY_FRAME" val="{&quot;height&quot;:407.9,&quot;left&quot;:42.9,&quot;top&quot;:125.75,&quot;width&quot;:896}"/>
</p:tagLst>
</file>

<file path=ppt/tags/tag4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5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6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7.xml><?xml version="1.0" encoding="utf-8"?>
<p:tagLst xmlns:p="http://schemas.openxmlformats.org/presentationml/2006/main">
  <p:tag name="KSO_WM_DIAGRAM_VIRTUALLY_FRAME" val="{&quot;height&quot;:355.95,&quot;left&quot;:94.4,&quot;top&quot;:134.65,&quot;width&quot;:813.7}"/>
</p:tagLst>
</file>

<file path=ppt/tags/tag8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ags/tag9.xml><?xml version="1.0" encoding="utf-8"?>
<p:tagLst xmlns:p="http://schemas.openxmlformats.org/presentationml/2006/main">
  <p:tag name="KSO_WM_DIAGRAM_VIRTUALLY_FRAME" val="{&quot;height&quot;:366.7,&quot;left&quot;:23.7,&quot;top&quot;:133.75,&quot;width&quot;:884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WPS Presentation</Application>
  <PresentationFormat>宽屏</PresentationFormat>
  <Paragraphs>72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Arial Black</vt:lpstr>
      <vt:lpstr>quote-cjk-patch</vt:lpstr>
      <vt:lpstr>Segoe Print</vt:lpstr>
      <vt:lpstr>Bahnschrift SemiBold</vt:lpstr>
      <vt:lpstr>Calibri</vt:lpstr>
      <vt:lpstr>Microsoft YaHei</vt:lpstr>
      <vt:lpstr>Arial Unicode MS</vt:lpstr>
      <vt:lpstr>Arial Narrow</vt:lpstr>
      <vt:lpstr>Bahnschrift Light Condensed</vt:lpstr>
      <vt:lpstr>Times New Roman</vt:lpstr>
      <vt:lpstr>Segoe UI Light</vt:lpstr>
      <vt:lpstr>Segoe UI Semibold</vt:lpstr>
      <vt:lpstr>Santello Regular</vt:lpstr>
      <vt:lpstr>Microsoft YaHei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Мы с радостью готовы ответить на ваши вопросы!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Y9pa</cp:lastModifiedBy>
  <cp:revision>3</cp:revision>
  <dcterms:created xsi:type="dcterms:W3CDTF">2025-07-18T18:39:00Z</dcterms:created>
  <dcterms:modified xsi:type="dcterms:W3CDTF">2025-07-19T12:41:19Z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1049-12.2.0.21931</vt:lpwstr>
  </property>
  <property fmtid="{D5CDD505-2E9C-101B-9397-08002B2CF9AE}" pid="3" name="ICV">
    <vt:lpwstr>E80AAB49728C45289A29B786A19FA710_12</vt:lpwstr>
  </property>
</Properties>
</file>